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369D"/>
    <a:srgbClr val="307EF0"/>
    <a:srgbClr val="3C58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1912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Great Britain</c:v>
                </c:pt>
                <c:pt idx="1">
                  <c:v>France</c:v>
                </c:pt>
                <c:pt idx="2">
                  <c:v>Germany</c:v>
                </c:pt>
                <c:pt idx="3">
                  <c:v>Other European Countries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500</c:v>
                </c:pt>
                <c:pt idx="1">
                  <c:v>200</c:v>
                </c:pt>
                <c:pt idx="2">
                  <c:v>390</c:v>
                </c:pt>
                <c:pt idx="3">
                  <c:v>410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1913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Great Britain</c:v>
                </c:pt>
                <c:pt idx="1">
                  <c:v>France</c:v>
                </c:pt>
                <c:pt idx="2">
                  <c:v>Germany</c:v>
                </c:pt>
                <c:pt idx="3">
                  <c:v>Other European Countries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600</c:v>
                </c:pt>
                <c:pt idx="1">
                  <c:v>250</c:v>
                </c:pt>
                <c:pt idx="2">
                  <c:v>390</c:v>
                </c:pt>
                <c:pt idx="3">
                  <c:v>420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1914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Great Britain</c:v>
                </c:pt>
                <c:pt idx="1">
                  <c:v>France</c:v>
                </c:pt>
                <c:pt idx="2">
                  <c:v>Germany</c:v>
                </c:pt>
                <c:pt idx="3">
                  <c:v>Other European Countries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600</c:v>
                </c:pt>
                <c:pt idx="1">
                  <c:v>380</c:v>
                </c:pt>
                <c:pt idx="2">
                  <c:v>390</c:v>
                </c:pt>
                <c:pt idx="3">
                  <c:v>400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1915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Great Britain</c:v>
                </c:pt>
                <c:pt idx="1">
                  <c:v>France</c:v>
                </c:pt>
                <c:pt idx="2">
                  <c:v>Germany</c:v>
                </c:pt>
                <c:pt idx="3">
                  <c:v>Other European Countries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850</c:v>
                </c:pt>
                <c:pt idx="1">
                  <c:v>390</c:v>
                </c:pt>
                <c:pt idx="2">
                  <c:v>0</c:v>
                </c:pt>
                <c:pt idx="3">
                  <c:v>700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1916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Great Britain</c:v>
                </c:pt>
                <c:pt idx="1">
                  <c:v>France</c:v>
                </c:pt>
                <c:pt idx="2">
                  <c:v>Germany</c:v>
                </c:pt>
                <c:pt idx="3">
                  <c:v>Other European Countries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 formatCode="#,##0">
                  <c:v>1900</c:v>
                </c:pt>
                <c:pt idx="1">
                  <c:v>810</c:v>
                </c:pt>
                <c:pt idx="2">
                  <c:v>0</c:v>
                </c:pt>
                <c:pt idx="3" formatCode="#,##0">
                  <c:v>1000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1917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Great Britain</c:v>
                </c:pt>
                <c:pt idx="1">
                  <c:v>France</c:v>
                </c:pt>
                <c:pt idx="2">
                  <c:v>Germany</c:v>
                </c:pt>
                <c:pt idx="3">
                  <c:v>Other European Countries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 formatCode="#,##0">
                  <c:v>2000</c:v>
                </c:pt>
                <c:pt idx="1">
                  <c:v>700</c:v>
                </c:pt>
                <c:pt idx="2">
                  <c:v>0</c:v>
                </c:pt>
                <c:pt idx="3" formatCode="#,##0">
                  <c:v>1100</c:v>
                </c:pt>
              </c:numCache>
            </c:numRef>
          </c:val>
        </c:ser>
        <c:axId val="92068480"/>
        <c:axId val="92169344"/>
      </c:barChart>
      <c:catAx>
        <c:axId val="92068480"/>
        <c:scaling>
          <c:orientation val="minMax"/>
        </c:scaling>
        <c:axPos val="l"/>
        <c:tickLblPos val="nextTo"/>
        <c:crossAx val="92169344"/>
        <c:crosses val="autoZero"/>
        <c:auto val="1"/>
        <c:lblAlgn val="ctr"/>
        <c:lblOffset val="100"/>
      </c:catAx>
      <c:valAx>
        <c:axId val="92169344"/>
        <c:scaling>
          <c:orientation val="minMax"/>
        </c:scaling>
        <c:axPos val="b"/>
        <c:majorGridlines/>
        <c:numFmt formatCode="General" sourceLinked="1"/>
        <c:tickLblPos val="nextTo"/>
        <c:crossAx val="920684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B84-1040-4600-AB16-244DB1FB586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1E19-1B5B-4CD7-BEB3-B0BCA9861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B84-1040-4600-AB16-244DB1FB586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1E19-1B5B-4CD7-BEB3-B0BCA9861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B84-1040-4600-AB16-244DB1FB586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1E19-1B5B-4CD7-BEB3-B0BCA9861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B84-1040-4600-AB16-244DB1FB586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1E19-1B5B-4CD7-BEB3-B0BCA9861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B84-1040-4600-AB16-244DB1FB586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1E19-1B5B-4CD7-BEB3-B0BCA9861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B84-1040-4600-AB16-244DB1FB586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1E19-1B5B-4CD7-BEB3-B0BCA9861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B84-1040-4600-AB16-244DB1FB586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1E19-1B5B-4CD7-BEB3-B0BCA9861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B84-1040-4600-AB16-244DB1FB586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1E19-1B5B-4CD7-BEB3-B0BCA9861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B84-1040-4600-AB16-244DB1FB586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1E19-1B5B-4CD7-BEB3-B0BCA9861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B84-1040-4600-AB16-244DB1FB586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1E19-1B5B-4CD7-BEB3-B0BCA9861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B84-1040-4600-AB16-244DB1FB586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B1E19-1B5B-4CD7-BEB3-B0BCA9861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65B84-1040-4600-AB16-244DB1FB586A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B1E19-1B5B-4CD7-BEB3-B0BCA98614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A369D"/>
                </a:solidFill>
                <a:latin typeface="Bernard MT Condensed" pitchFamily="18" charset="0"/>
              </a:rPr>
              <a:t>WW1 By Numbers</a:t>
            </a:r>
            <a:endParaRPr lang="en-US" b="1" dirty="0">
              <a:solidFill>
                <a:srgbClr val="EA369D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Jasmine Cabral</a:t>
            </a:r>
            <a:endParaRPr lang="en-US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A369D"/>
                </a:solidFill>
                <a:latin typeface="Bernard MT Condensed" pitchFamily="18" charset="0"/>
              </a:rPr>
              <a:t>WW1 By Numbers</a:t>
            </a:r>
            <a:endParaRPr lang="en-US" b="1" dirty="0">
              <a:solidFill>
                <a:srgbClr val="EA369D"/>
              </a:solidFill>
              <a:latin typeface="Bernard MT Condense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A369D"/>
                </a:solidFill>
                <a:latin typeface="Bernard MT Condensed" pitchFamily="18" charset="0"/>
              </a:rPr>
              <a:t>Questions:</a:t>
            </a:r>
            <a:endParaRPr lang="en-US" dirty="0">
              <a:solidFill>
                <a:srgbClr val="EA369D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Bernard MT Condensed" pitchFamily="18" charset="0"/>
              </a:rPr>
              <a:t>By how much did the total U.S. exports to Europe rise or fall between 1914 and 1917?</a:t>
            </a:r>
          </a:p>
          <a:p>
            <a:pPr marL="514350" indent="-514350">
              <a:buFontTx/>
              <a:buChar char="-"/>
            </a:pPr>
            <a:r>
              <a:rPr lang="en-US" sz="1800" dirty="0" smtClean="0">
                <a:solidFill>
                  <a:srgbClr val="EA369D"/>
                </a:solidFill>
                <a:latin typeface="Verdana" pitchFamily="34" charset="0"/>
              </a:rPr>
              <a:t>It rose 2,030 more in 1917 because the numbers are higher than what it was in 1914.</a:t>
            </a:r>
            <a:endParaRPr lang="en-US" sz="1800" dirty="0">
              <a:solidFill>
                <a:srgbClr val="EA369D"/>
              </a:solidFill>
              <a:latin typeface="Verdana" pitchFamily="34" charset="0"/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Bernard MT Condensed" pitchFamily="18" charset="0"/>
              </a:rPr>
              <a:t>2. What trends does the graph show before the start of the war and during the war?</a:t>
            </a:r>
          </a:p>
          <a:p>
            <a:pPr marL="514350" indent="-514350">
              <a:buNone/>
            </a:pPr>
            <a:r>
              <a:rPr lang="en-US" sz="1800" b="1" dirty="0" smtClean="0">
                <a:solidFill>
                  <a:srgbClr val="EA369D"/>
                </a:solidFill>
                <a:latin typeface="Verdana" pitchFamily="34" charset="0"/>
              </a:rPr>
              <a:t>-  </a:t>
            </a:r>
            <a:r>
              <a:rPr lang="en-US" sz="1800" dirty="0">
                <a:solidFill>
                  <a:srgbClr val="EA369D"/>
                </a:solidFill>
                <a:latin typeface="Verdana" pitchFamily="34" charset="0"/>
              </a:rPr>
              <a:t> </a:t>
            </a:r>
            <a:r>
              <a:rPr lang="en-US" sz="1800" dirty="0" smtClean="0">
                <a:solidFill>
                  <a:srgbClr val="EA369D"/>
                </a:solidFill>
                <a:latin typeface="Verdana" pitchFamily="34" charset="0"/>
              </a:rPr>
              <a:t>We started trading with Great Britain and Other European Countries. We stopped trading with Germany and the numbers decreased. </a:t>
            </a:r>
            <a:endParaRPr lang="en-US" sz="1800" b="1" dirty="0" smtClean="0">
              <a:solidFill>
                <a:srgbClr val="EA369D"/>
              </a:solidFill>
              <a:latin typeface="Verdana" pitchFamily="34" charset="0"/>
            </a:endParaRPr>
          </a:p>
          <a:p>
            <a:pPr marL="514350" indent="-514350">
              <a:buNone/>
            </a:pPr>
            <a:endParaRPr lang="en-US" sz="2000" b="1" dirty="0" smtClean="0">
              <a:solidFill>
                <a:srgbClr val="EA369D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88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WW1 By Numbers</vt:lpstr>
      <vt:lpstr>WW1 By Numbers</vt:lpstr>
      <vt:lpstr>Questions: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Lenovo User</cp:lastModifiedBy>
  <cp:revision>3</cp:revision>
  <dcterms:created xsi:type="dcterms:W3CDTF">2013-03-12T12:09:32Z</dcterms:created>
  <dcterms:modified xsi:type="dcterms:W3CDTF">2013-06-11T13:17:32Z</dcterms:modified>
</cp:coreProperties>
</file>